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8" r:id="rId2"/>
    <p:sldId id="291" r:id="rId3"/>
    <p:sldId id="281" r:id="rId4"/>
    <p:sldId id="282" r:id="rId5"/>
    <p:sldId id="277" r:id="rId6"/>
    <p:sldId id="283" r:id="rId7"/>
    <p:sldId id="279" r:id="rId8"/>
    <p:sldId id="290" r:id="rId9"/>
    <p:sldId id="280" r:id="rId10"/>
    <p:sldId id="284" r:id="rId11"/>
    <p:sldId id="285" r:id="rId12"/>
    <p:sldId id="286" r:id="rId13"/>
    <p:sldId id="292" r:id="rId14"/>
    <p:sldId id="276" r:id="rId15"/>
    <p:sldId id="274" r:id="rId16"/>
    <p:sldId id="287" r:id="rId17"/>
    <p:sldId id="273" r:id="rId18"/>
    <p:sldId id="289" r:id="rId19"/>
    <p:sldId id="288" r:id="rId20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7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1530" y="54"/>
      </p:cViewPr>
      <p:guideLst>
        <p:guide orient="horz" pos="3047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095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714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5375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729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21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504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902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337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7232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938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117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973D9-901F-4BCC-B74A-FA27E03146C6}" type="datetimeFigureOut">
              <a:rPr lang="en-IE" smtClean="0"/>
              <a:t>09/10/2025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052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edrodev1/prompts-recipe-to-create-a-ebook/tree/main/assets/sources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ntander.com.br/hotsite/traineesantander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Recipiente de vidro com bebida&#10;&#10;O conteúdo gerado por IA pode estar incorreto.">
            <a:extLst>
              <a:ext uri="{FF2B5EF4-FFF2-40B4-BE49-F238E27FC236}">
                <a16:creationId xmlns:a16="http://schemas.microsoft.com/office/drawing/2014/main" id="{886971AF-2D3E-B5E9-172F-DD29A88CB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3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arrafa de bebida na mão&#10;&#10;O conteúdo gerado por IA pode estar incorreto.">
            <a:extLst>
              <a:ext uri="{FF2B5EF4-FFF2-40B4-BE49-F238E27FC236}">
                <a16:creationId xmlns:a16="http://schemas.microsoft.com/office/drawing/2014/main" id="{33BE9EAB-803F-6D59-BEE1-DF0AB259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  <p:pic>
        <p:nvPicPr>
          <p:cNvPr id="9" name="Imagem 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C353FAC-7CBE-A2A6-B30D-3D19517B7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10" y="1569317"/>
            <a:ext cx="4407687" cy="6878204"/>
          </a:xfrm>
          <a:prstGeom prst="rect">
            <a:avLst/>
          </a:prstGeom>
          <a:effectLst>
            <a:glow rad="127000">
              <a:schemeClr val="accent1"/>
            </a:glow>
            <a:outerShdw blurRad="50800" dist="50800" dir="5400000" algn="ctr" rotWithShape="0">
              <a:srgbClr val="000000"/>
            </a:outerShdw>
            <a:reflection stA="35000" endPos="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3849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essoas em frente a palco&#10;&#10;O conteúdo gerado por IA pode estar incorreto.">
            <a:extLst>
              <a:ext uri="{FF2B5EF4-FFF2-40B4-BE49-F238E27FC236}">
                <a16:creationId xmlns:a16="http://schemas.microsoft.com/office/drawing/2014/main" id="{907DBC54-1FC2-36C6-1C41-23C70342F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0"/>
            <a:ext cx="6364800" cy="9619481"/>
          </a:xfrm>
          <a:prstGeom prst="rect">
            <a:avLst/>
          </a:prstGeom>
        </p:spPr>
      </p:pic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F506CCF4-BFDC-8A65-4965-AEF3F1FBEE4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39" y="1596327"/>
            <a:ext cx="4406400" cy="6879600"/>
          </a:xfrm>
          <a:prstGeom prst="rect">
            <a:avLst/>
          </a:prstGeom>
          <a:effectLst>
            <a:glow rad="127000">
              <a:schemeClr val="accent1"/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4926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084B7F6D-C5E4-CAC4-C272-62EDE0802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64008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0032539-6CB5-D644-7041-4F160B5E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64008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5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EB0F0-52EF-E6C5-156E-9743807A9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Texto&#10;&#10;O conteúdo gerado por IA pode estar incorreto.">
            <a:extLst>
              <a:ext uri="{FF2B5EF4-FFF2-40B4-BE49-F238E27FC236}">
                <a16:creationId xmlns:a16="http://schemas.microsoft.com/office/drawing/2014/main" id="{0B23CE6C-FB06-85CC-676B-BD557EB25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0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35267-B52B-536E-02D3-A0EA0EBD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6FDF0A3-0CF9-54F3-87D5-D78B1D8F4289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0F907E-AC40-B99D-3F4F-BC7C4BB62A55}"/>
              </a:ext>
            </a:extLst>
          </p:cNvPr>
          <p:cNvSpPr txBox="1"/>
          <p:nvPr/>
        </p:nvSpPr>
        <p:spPr>
          <a:xfrm>
            <a:off x="1545474" y="584998"/>
            <a:ext cx="10439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	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bibliografia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C0E2651-529B-9B3C-92C3-0B070E0C027C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pic>
        <p:nvPicPr>
          <p:cNvPr id="3" name="Imagem 2" descr="Palco com banda pessoas cantando e tocando&#10;&#10;O conteúdo gerado por IA pode estar incorreto.">
            <a:extLst>
              <a:ext uri="{FF2B5EF4-FFF2-40B4-BE49-F238E27FC236}">
                <a16:creationId xmlns:a16="http://schemas.microsoft.com/office/drawing/2014/main" id="{3264D97A-E1CE-CB67-AEFD-F1824F20C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"/>
            <a:ext cx="6400800" cy="960119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50C581B-7A81-DDB6-8EFE-224DE34BA74C}"/>
              </a:ext>
            </a:extLst>
          </p:cNvPr>
          <p:cNvSpPr txBox="1"/>
          <p:nvPr/>
        </p:nvSpPr>
        <p:spPr>
          <a:xfrm>
            <a:off x="3200400" y="741916"/>
            <a:ext cx="62699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Entre luzes, risadas e música alta, é fácil esquecer o que realmente importa: voltar pra casa bem, com boas lembranças — não arrependimentos.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ECE1B0-9CB2-CC02-F93D-D9EC5EB05863}"/>
              </a:ext>
            </a:extLst>
          </p:cNvPr>
          <p:cNvSpPr txBox="1"/>
          <p:nvPr/>
        </p:nvSpPr>
        <p:spPr>
          <a:xfrm>
            <a:off x="3353421" y="6581371"/>
            <a:ext cx="59639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Cada gole consciente é um ato de cuidado consigo e com quem está ao seu lado.</a:t>
            </a:r>
            <a:br>
              <a:rPr lang="pt-BR" sz="2400" b="1" dirty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</a:br>
            <a:r>
              <a:rPr lang="pt-BR" sz="2400" b="1" dirty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A verdadeira curtição é aquela que não termina em hospital, mas em boas histórias para contar.</a:t>
            </a:r>
          </a:p>
          <a:p>
            <a:pPr algn="ctr"/>
            <a:endParaRPr lang="pt-BR" sz="2000" b="1"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  <a:p>
            <a:endParaRPr lang="pt-BR" sz="2000" b="1"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  <a:p>
            <a:br>
              <a:rPr lang="pt-BR" sz="2000" b="1" dirty="0"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</a:br>
            <a:endParaRPr lang="pt-BR" sz="2000" b="1" dirty="0">
              <a:latin typeface="Open Sans SemiBold" pitchFamily="2" charset="0"/>
              <a:ea typeface="Open Sans SemiBold" pitchFamily="2" charset="0"/>
              <a:cs typeface="Open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90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464D8D5-04C5-44F5-8EE5-BDF65C130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64008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9465-B7F9-7953-401D-04D4861A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815F98-1DA0-EF43-5EAA-AD8636BE8280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D58C8F6-C87B-E7C9-E8C4-782236239E01}"/>
              </a:ext>
            </a:extLst>
          </p:cNvPr>
          <p:cNvSpPr txBox="1"/>
          <p:nvPr/>
        </p:nvSpPr>
        <p:spPr>
          <a:xfrm>
            <a:off x="1545474" y="584998"/>
            <a:ext cx="10439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	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Agradecimentos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618C41-7E71-CE6B-746F-23DB59E4856D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pic>
        <p:nvPicPr>
          <p:cNvPr id="3" name="Imagem 2" descr="Grupo de pessoas no palco iluminado tocando instrumentos e cantando&#10;&#10;O conteúdo gerado por IA pode estar incorreto.">
            <a:extLst>
              <a:ext uri="{FF2B5EF4-FFF2-40B4-BE49-F238E27FC236}">
                <a16:creationId xmlns:a16="http://schemas.microsoft.com/office/drawing/2014/main" id="{1F0AB2C3-4DEC-22E7-4083-9978D99FE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822" y="0"/>
            <a:ext cx="6497956" cy="96011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9BF08A-A2CE-3C98-CFE8-902343845A5A}"/>
              </a:ext>
            </a:extLst>
          </p:cNvPr>
          <p:cNvSpPr txBox="1"/>
          <p:nvPr/>
        </p:nvSpPr>
        <p:spPr>
          <a:xfrm>
            <a:off x="3420064" y="379559"/>
            <a:ext cx="6400800" cy="960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Open Sans Condensed ExtraBold"/>
              </a:rPr>
              <a:t>AGRADECIMENTOS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90D4B1-9E33-561A-5B35-CA99BD2DCC06}"/>
              </a:ext>
            </a:extLst>
          </p:cNvPr>
          <p:cNvSpPr txBox="1"/>
          <p:nvPr/>
        </p:nvSpPr>
        <p:spPr>
          <a:xfrm>
            <a:off x="3572994" y="951458"/>
            <a:ext cx="5655611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pt-BR" sz="2000" dirty="0">
              <a:solidFill>
                <a:schemeClr val="bg1"/>
              </a:solidFill>
              <a:latin typeface="Open Sans Condensed SemiBold" pitchFamily="2" charset="0"/>
              <a:ea typeface="Open Sans Condensed SemiBold" pitchFamily="2" charset="0"/>
              <a:cs typeface="Open Sans Condensed SemiBold" pitchFamily="2" charset="0"/>
            </a:endParaRPr>
          </a:p>
          <a:p>
            <a:pPr>
              <a:buNone/>
            </a:pPr>
            <a:r>
              <a:rPr lang="pt-BR" sz="2000" b="1" dirty="0">
                <a:solidFill>
                  <a:schemeClr val="bg1"/>
                </a:solidFill>
                <a:latin typeface="Open Sans Condensed SemiBold" pitchFamily="2" charset="0"/>
                <a:ea typeface="Open Sans Condensed SemiBold" pitchFamily="2" charset="0"/>
                <a:cs typeface="Open Sans Condensed SemiBold" pitchFamily="2" charset="0"/>
              </a:rPr>
              <a:t>A REALIZAÇÃO DESTE PROJETO NÃO SERIA POSSÍVEL SEM O APOIO INCONDICIONAL DE PESSOAS INCRÍVEIS. A ELAS, DEDICO MINHA MAIS PROFUNDA GRATIDÃO.</a:t>
            </a:r>
          </a:p>
          <a:p>
            <a:pPr>
              <a:buNone/>
            </a:pPr>
            <a:endParaRPr lang="pt-BR" sz="2000" b="1" dirty="0">
              <a:solidFill>
                <a:schemeClr val="bg1"/>
              </a:solidFill>
              <a:latin typeface="Open Sans Condensed SemiBold" pitchFamily="2" charset="0"/>
              <a:ea typeface="Open Sans Condensed SemiBold" pitchFamily="2" charset="0"/>
              <a:cs typeface="Open Sans Condensed SemiBold" pitchFamily="2" charset="0"/>
            </a:endParaRPr>
          </a:p>
          <a:p>
            <a:pPr>
              <a:buNone/>
            </a:pPr>
            <a:endParaRPr lang="pt-BR" sz="2000" b="1" dirty="0">
              <a:solidFill>
                <a:schemeClr val="bg1"/>
              </a:solidFill>
              <a:latin typeface="Open Sans Condensed SemiBold" pitchFamily="2" charset="0"/>
              <a:ea typeface="Open Sans Condensed SemiBold" pitchFamily="2" charset="0"/>
              <a:cs typeface="Open Sans Condensed SemiBold" pitchFamily="2" charset="0"/>
            </a:endParaRPr>
          </a:p>
          <a:p>
            <a:pPr>
              <a:buNone/>
            </a:pPr>
            <a:r>
              <a:rPr lang="pt-BR" sz="2000" b="1" dirty="0">
                <a:solidFill>
                  <a:schemeClr val="bg1"/>
                </a:solidFill>
                <a:latin typeface="Open Sans Condensed SemiBold" pitchFamily="2" charset="0"/>
                <a:ea typeface="Open Sans Condensed SemiBold" pitchFamily="2" charset="0"/>
                <a:cs typeface="Open Sans Condensed SemiBold" pitchFamily="2" charset="0"/>
              </a:rPr>
              <a:t>À MINHA FAMÍLIA: VOCÊS SÃO O MEU ALICERCE. A PACIÊNCIA, O INCENTIVO E O AMOR QUE ME DERAM FORAM O COMBUSTÍVEL PARA TRANSFORMAR ESTA SONHO EM REALIDADE. </a:t>
            </a:r>
          </a:p>
          <a:p>
            <a:pPr>
              <a:buNone/>
            </a:pPr>
            <a:endParaRPr lang="pt-BR" sz="2000" b="1" dirty="0">
              <a:solidFill>
                <a:schemeClr val="bg1"/>
              </a:solidFill>
              <a:latin typeface="Open Sans Condensed SemiBold" pitchFamily="2" charset="0"/>
              <a:ea typeface="Open Sans Condensed SemiBold" pitchFamily="2" charset="0"/>
              <a:cs typeface="Open Sans Condensed SemiBold" pitchFamily="2" charset="0"/>
            </a:endParaRPr>
          </a:p>
          <a:p>
            <a:pPr>
              <a:buNone/>
            </a:pPr>
            <a:endParaRPr lang="pt-BR" sz="2000" b="1" dirty="0">
              <a:solidFill>
                <a:schemeClr val="bg1"/>
              </a:solidFill>
              <a:latin typeface="Open Sans Condensed SemiBold" pitchFamily="2" charset="0"/>
              <a:ea typeface="Open Sans Condensed SemiBold" pitchFamily="2" charset="0"/>
              <a:cs typeface="Open Sans Condensed SemiBold" pitchFamily="2" charset="0"/>
            </a:endParaRPr>
          </a:p>
          <a:p>
            <a:pPr>
              <a:buNone/>
            </a:pPr>
            <a:r>
              <a:rPr lang="pt-BR" sz="2000" b="1" dirty="0">
                <a:solidFill>
                  <a:schemeClr val="bg1"/>
                </a:solidFill>
                <a:latin typeface="Open Sans Condensed SemiBold" pitchFamily="2" charset="0"/>
                <a:ea typeface="Open Sans Condensed SemiBold" pitchFamily="2" charset="0"/>
                <a:cs typeface="Open Sans Condensed SemiBold" pitchFamily="2" charset="0"/>
              </a:rPr>
              <a:t>AOS LEITORES: E, FINALMENTE, A VOCÊ, LEITOR. OBRIGADO POR DEDICAR SEU TEMPO E ATENÇÃO A ESTE LIVRO. ESPERO QUE O CONTEÚDO AQUI COMPARTILHADO SEJA DE GRANDE VALIA E QUE ELE POSSA INSPIRAR SUAS PRÓPRIAS JORNADAS. SEU INTERESSE É A MAIOR RECOMPENSA PELO MEU TRABALHO.</a:t>
            </a:r>
          </a:p>
          <a:p>
            <a:pPr>
              <a:buNone/>
            </a:pPr>
            <a:endParaRPr lang="pt-BR" sz="2000" b="1" dirty="0">
              <a:solidFill>
                <a:schemeClr val="bg1"/>
              </a:solidFill>
              <a:latin typeface="Open Sans Condensed SemiBold" pitchFamily="2" charset="0"/>
              <a:ea typeface="Open Sans Condensed SemiBold" pitchFamily="2" charset="0"/>
              <a:cs typeface="Open Sans Condensed SemiBold" pitchFamily="2" charset="0"/>
            </a:endParaRPr>
          </a:p>
          <a:p>
            <a:pPr>
              <a:buNone/>
            </a:pPr>
            <a:r>
              <a:rPr lang="pt-BR" sz="2000" b="1" dirty="0">
                <a:solidFill>
                  <a:schemeClr val="bg1"/>
                </a:solidFill>
                <a:latin typeface="Open Sans Condensed SemiBold" pitchFamily="2" charset="0"/>
                <a:ea typeface="Open Sans Condensed SemiBold" pitchFamily="2" charset="0"/>
                <a:cs typeface="Open Sans Condensed SemiBold" pitchFamily="2" charset="0"/>
              </a:rPr>
              <a:t>COM CARINHO,</a:t>
            </a:r>
          </a:p>
          <a:p>
            <a:pPr>
              <a:buNone/>
            </a:pPr>
            <a:endParaRPr lang="pt-BR" sz="2000" b="1" dirty="0">
              <a:solidFill>
                <a:schemeClr val="bg1"/>
              </a:solidFill>
              <a:latin typeface="Open Sans Condensed SemiBold" pitchFamily="2" charset="0"/>
              <a:ea typeface="Open Sans Condensed SemiBold" pitchFamily="2" charset="0"/>
              <a:cs typeface="Open Sans Condensed SemiBold" pitchFamily="2" charset="0"/>
            </a:endParaRPr>
          </a:p>
          <a:p>
            <a:pPr>
              <a:buNone/>
            </a:pPr>
            <a:r>
              <a:rPr lang="pt-BR" sz="2000" b="1" dirty="0">
                <a:solidFill>
                  <a:schemeClr val="bg1"/>
                </a:solidFill>
                <a:latin typeface="Open Sans Condensed SemiBold" pitchFamily="2" charset="0"/>
                <a:ea typeface="Open Sans Condensed SemiBold" pitchFamily="2" charset="0"/>
                <a:cs typeface="Open Sans Condensed SemiBold" pitchFamily="2" charset="0"/>
              </a:rPr>
              <a:t>PEDRO AUGUSTO ROCHA</a:t>
            </a:r>
          </a:p>
        </p:txBody>
      </p:sp>
    </p:spTree>
    <p:extLst>
      <p:ext uri="{BB962C8B-B14F-4D97-AF65-F5344CB8AC3E}">
        <p14:creationId xmlns:p14="http://schemas.microsoft.com/office/powerpoint/2010/main" val="46904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EB7D586-C0FB-7473-FFCC-365E74D20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6627"/>
            <a:ext cx="6400800" cy="96609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5A2C43-553E-CF16-179E-FE2DD8D6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401" y="1010661"/>
            <a:ext cx="5208963" cy="1855788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BIBLIOGRAFIA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E83D58-0999-CAF4-D3A2-9CBDF7D45947}"/>
              </a:ext>
            </a:extLst>
          </p:cNvPr>
          <p:cNvSpPr txBox="1"/>
          <p:nvPr/>
        </p:nvSpPr>
        <p:spPr>
          <a:xfrm>
            <a:off x="3692236" y="7582059"/>
            <a:ext cx="54171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📚</a:t>
            </a:r>
            <a:r>
              <a:rPr lang="pt-BR" sz="2800" b="1" dirty="0">
                <a:solidFill>
                  <a:schemeClr val="bg1"/>
                </a:solidFill>
                <a:latin typeface="Open Sans Condensed SemiBold" pitchFamily="2" charset="0"/>
                <a:ea typeface="Open Sans Condensed SemiBold" pitchFamily="2" charset="0"/>
                <a:cs typeface="Open Sans Condensed SemiBold" pitchFamily="2" charset="0"/>
              </a:rPr>
              <a:t> </a:t>
            </a:r>
            <a:r>
              <a:rPr lang="pt-BR" sz="28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REFERÊNCIAS, LEITURA RECOMENDADA E FONTES</a:t>
            </a:r>
            <a:endParaRPr lang="pt-BR" sz="2800" dirty="0">
              <a:solidFill>
                <a:schemeClr val="bg1"/>
              </a:solidFill>
            </a:endParaRPr>
          </a:p>
          <a:p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7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Grupo de pessoas sentadas ao redor de mesa com copos de bebida&#10;&#10;O conteúdo gerado por IA pode estar incorreto.">
            <a:extLst>
              <a:ext uri="{FF2B5EF4-FFF2-40B4-BE49-F238E27FC236}">
                <a16:creationId xmlns:a16="http://schemas.microsoft.com/office/drawing/2014/main" id="{2703C149-D05D-CA24-5E67-E28713C71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00" y="-27710"/>
            <a:ext cx="6440400" cy="96012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F9B0040-AA19-A742-80D6-5AC72803BD46}"/>
              </a:ext>
            </a:extLst>
          </p:cNvPr>
          <p:cNvSpPr txBox="1"/>
          <p:nvPr/>
        </p:nvSpPr>
        <p:spPr>
          <a:xfrm>
            <a:off x="3220200" y="2702206"/>
            <a:ext cx="6400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>
                    <a:lumMod val="95000"/>
                  </a:schemeClr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ESTE PROJETO FOI DESENVOLVIDO PARA FINS EDUCACIONAIS COMO PARTE DO </a:t>
            </a:r>
            <a:r>
              <a:rPr lang="pt-BR" sz="3600" b="1" u="sng" dirty="0">
                <a:solidFill>
                  <a:schemeClr val="bg1">
                    <a:lumMod val="95000"/>
                  </a:schemeClr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PROGRAMA TRAINEE SANTANDER 2026</a:t>
            </a:r>
            <a:r>
              <a:rPr lang="pt-BR" sz="3600" dirty="0">
                <a:solidFill>
                  <a:schemeClr val="bg1">
                    <a:lumMod val="95000"/>
                  </a:schemeClr>
                </a:solidFill>
                <a:latin typeface="Open Sans SemiBold" pitchFamily="2" charset="0"/>
                <a:ea typeface="Open Sans SemiBold" pitchFamily="2" charset="0"/>
                <a:cs typeface="Open Sans SemiBold" pitchFamily="2" charset="0"/>
              </a:rPr>
              <a:t> </a:t>
            </a:r>
            <a:endParaRPr lang="en-IE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7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9D88DBD-B56A-EC67-8DE3-27D7CD3AD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64008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0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FDDFE70A-DC1F-B6DC-A0A1-1556E4778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5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Garrafa de bebida&#10;&#10;O conteúdo gerado por IA pode estar incorreto.">
            <a:extLst>
              <a:ext uri="{FF2B5EF4-FFF2-40B4-BE49-F238E27FC236}">
                <a16:creationId xmlns:a16="http://schemas.microsoft.com/office/drawing/2014/main" id="{53FF9B37-0B8F-0844-D948-938FEF14F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6400800" cy="96012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B55C2A-55EF-0A20-6D78-18C0EC972F23}"/>
              </a:ext>
            </a:extLst>
          </p:cNvPr>
          <p:cNvSpPr txBox="1"/>
          <p:nvPr/>
        </p:nvSpPr>
        <p:spPr>
          <a:xfrm>
            <a:off x="3306510" y="1504621"/>
            <a:ext cx="2094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Segundo o 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Ministério da Saúde (2025)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, já foram 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195 notificações e 113 casos confirmados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de intoxicação por metanol em São Paulo — números que representam </a:t>
            </a:r>
            <a:r>
              <a:rPr lang="pt-BR" b="1" dirty="0">
                <a:solidFill>
                  <a:schemeClr val="bg1">
                    <a:lumMod val="95000"/>
                  </a:schemeClr>
                </a:solidFill>
              </a:rPr>
              <a:t>vidas reais e festas que nunca mais foram as mesmas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IE" dirty="0">
              <a:solidFill>
                <a:schemeClr val="bg1">
                  <a:lumMod val="95000"/>
                </a:schemeClr>
              </a:solidFill>
            </a:endParaRP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0BE49E-73C3-0CBE-7CBD-8196C3F37E7B}"/>
              </a:ext>
            </a:extLst>
          </p:cNvPr>
          <p:cNvSpPr txBox="1"/>
          <p:nvPr/>
        </p:nvSpPr>
        <p:spPr>
          <a:xfrm>
            <a:off x="5400610" y="346491"/>
            <a:ext cx="4058350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200" b="1" dirty="0">
                <a:solidFill>
                  <a:schemeClr val="bg1"/>
                </a:solidFill>
                <a:latin typeface="Open Sans Condensed ExtraBold"/>
              </a:rPr>
              <a:t>A MÚSICA TOCAVA ALTO, AS RISADAS ENCHIAM O AR E A ENERGIA ERA CONTAGIANTE , MAIS UMA NOITE COMUM ENTRE AMIGOS. </a:t>
            </a:r>
            <a:br>
              <a:rPr lang="pt-BR" sz="2200" b="1" dirty="0">
                <a:solidFill>
                  <a:schemeClr val="bg1"/>
                </a:solidFill>
                <a:latin typeface="Open Sans Condensed ExtraBold"/>
              </a:rPr>
            </a:br>
            <a:endParaRPr lang="pt-BR" sz="2200" b="1" dirty="0">
              <a:solidFill>
                <a:schemeClr val="bg1"/>
              </a:solidFill>
              <a:latin typeface="Open Sans Condensed ExtraBold"/>
            </a:endParaRPr>
          </a:p>
          <a:p>
            <a:pPr algn="r"/>
            <a:r>
              <a:rPr lang="pt-BR" sz="2200" b="1" dirty="0">
                <a:solidFill>
                  <a:schemeClr val="bg1"/>
                </a:solidFill>
                <a:latin typeface="Open Sans Condensed ExtraBold"/>
              </a:rPr>
              <a:t>MAS O QUE COMEÇOU COM UM BRINDE, TERMINOU EM TRAGÉDIA. A BEBIDA “DA HORA.</a:t>
            </a:r>
          </a:p>
          <a:p>
            <a:pPr algn="r"/>
            <a:endParaRPr lang="pt-BR" sz="2200" b="1" dirty="0">
              <a:solidFill>
                <a:schemeClr val="bg1"/>
              </a:solidFill>
              <a:latin typeface="Open Sans Condensed ExtraBold"/>
            </a:endParaRPr>
          </a:p>
          <a:p>
            <a:pPr algn="r"/>
            <a:r>
              <a:rPr lang="pt-BR" sz="2200" b="1" dirty="0">
                <a:solidFill>
                  <a:schemeClr val="bg1"/>
                </a:solidFill>
                <a:latin typeface="Open Sans Condensed ExtraBold"/>
              </a:rPr>
              <a:t>” ESCONDIA UM INIMIGO INVISÍVEL: O METANOL.</a:t>
            </a:r>
            <a:br>
              <a:rPr lang="pt-BR" sz="2200" b="1" dirty="0">
                <a:solidFill>
                  <a:schemeClr val="bg1"/>
                </a:solidFill>
                <a:latin typeface="Open Sans Condensed ExtraBold"/>
              </a:rPr>
            </a:br>
            <a:r>
              <a:rPr lang="pt-BR" sz="2200" b="1" dirty="0">
                <a:solidFill>
                  <a:schemeClr val="bg1"/>
                </a:solidFill>
                <a:latin typeface="Open Sans Condensed ExtraBold"/>
              </a:rPr>
              <a:t>O QUE PARECIA UMA SIMPLES DOR DE CABEÇA LOGO SE TRANSFORMOU EM VISÃO TURVA, NÁUSEAS INTENSAS E, EM ALGUNS CASOS, A PERDA DA VIDA.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1A8A4C6-90BF-0AE0-141B-978B12BFC1F6}"/>
              </a:ext>
            </a:extLst>
          </p:cNvPr>
          <p:cNvSpPr txBox="1"/>
          <p:nvPr/>
        </p:nvSpPr>
        <p:spPr>
          <a:xfrm>
            <a:off x="3408110" y="7931270"/>
            <a:ext cx="58623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ESTE EBOOK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NÃO VEIO PARA ESTRAGAR A DIVERSÃO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, MAS PARA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PROTEGER VOCÊ E QUEM VOCÊ AMA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. EM TEMPOS DE DESINFORMAÇÃO,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CONHECIMENTO É A SUA MELHOR DEFESA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. AQUI, VOCÊ VAI APRENDER A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</a:rPr>
              <a:t>RECONHECER OS RISCOS, ENTENDER O PERIGO INVISÍVEL DO METANOL E AGIR COM CONSCIÊNCIA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IE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96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Mapa&#10;&#10;O conteúdo gerado por IA pode estar incorreto.">
            <a:extLst>
              <a:ext uri="{FF2B5EF4-FFF2-40B4-BE49-F238E27FC236}">
                <a16:creationId xmlns:a16="http://schemas.microsoft.com/office/drawing/2014/main" id="{9FFF575F-3709-3274-B690-0953816EC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9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Vidro com gotas de água em frente a mesa com taças de vinho&#10;&#10;O conteúdo gerado por IA pode estar incorreto.">
            <a:extLst>
              <a:ext uri="{FF2B5EF4-FFF2-40B4-BE49-F238E27FC236}">
                <a16:creationId xmlns:a16="http://schemas.microsoft.com/office/drawing/2014/main" id="{983B753C-E12C-DFA2-833A-3EB80D981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-36513"/>
            <a:ext cx="6400800" cy="963771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3975F42-AF8A-C494-FED6-C814A6DE9624}"/>
              </a:ext>
            </a:extLst>
          </p:cNvPr>
          <p:cNvSpPr txBox="1"/>
          <p:nvPr/>
        </p:nvSpPr>
        <p:spPr>
          <a:xfrm>
            <a:off x="3401970" y="82485"/>
            <a:ext cx="394913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Imagine dois líquidos transparentes, com cheiro parecido e aparência idêntica.</a:t>
            </a:r>
            <a:br>
              <a:rPr lang="pt-BR" sz="16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</a:br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Um deles é o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etanol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 usado nas bebidas alcoólicas que conhecemos. O outro é o </a:t>
            </a:r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metanol</a:t>
            </a:r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 um produto industrial altamente tóxico, o tipo de álcool usado em combustíveis, solventes e produtos de limpeza.</a:t>
            </a:r>
            <a:endParaRPr lang="en-IE" sz="1600" dirty="0">
              <a:solidFill>
                <a:schemeClr val="bg1">
                  <a:lumMod val="95000"/>
                </a:schemeClr>
              </a:solidFill>
              <a:latin typeface="Open Sans Condensed" pitchFamily="2" charset="0"/>
              <a:ea typeface="Open Sans Condensed" pitchFamily="2" charset="0"/>
              <a:cs typeface="Open Sans Condensed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C1B61B9-5D80-32AF-9497-586EEFDAF953}"/>
              </a:ext>
            </a:extLst>
          </p:cNvPr>
          <p:cNvSpPr txBox="1"/>
          <p:nvPr/>
        </p:nvSpPr>
        <p:spPr>
          <a:xfrm>
            <a:off x="3301185" y="8166782"/>
            <a:ext cx="61252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O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etanol é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usado nas bebidas alcoólicas que conhecemos. O outro é o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metanol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 um produto industrial altamente tóxico — o tipo de álcool usado em combustíveis, solventes e produtos de limpeza.</a:t>
            </a:r>
            <a:endParaRPr lang="en-IE" sz="2000" dirty="0">
              <a:solidFill>
                <a:schemeClr val="bg1">
                  <a:lumMod val="95000"/>
                </a:schemeClr>
              </a:solidFill>
              <a:latin typeface="Open Sans Condensed" pitchFamily="2" charset="0"/>
              <a:ea typeface="Open Sans Condensed" pitchFamily="2" charset="0"/>
              <a:cs typeface="Open Sans Condensed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611D231-5948-07C8-921D-7424BF7D29A6}"/>
              </a:ext>
            </a:extLst>
          </p:cNvPr>
          <p:cNvSpPr txBox="1"/>
          <p:nvPr/>
        </p:nvSpPr>
        <p:spPr>
          <a:xfrm>
            <a:off x="7351101" y="1305072"/>
            <a:ext cx="225009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De acordo com o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Ministério da Saúde (2025)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 mais de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100 casos confirmados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de intoxicação por metanol foram registrados só neste ano em São Paulo — muitos deles ligados a bebidas falsificadas.</a:t>
            </a:r>
            <a:b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</a:br>
            <a:endParaRPr lang="en-IE" sz="2400" dirty="0">
              <a:solidFill>
                <a:schemeClr val="bg1">
                  <a:lumMod val="95000"/>
                </a:schemeClr>
              </a:solidFill>
              <a:latin typeface="Open Sans Condensed" pitchFamily="2" charset="0"/>
              <a:ea typeface="Open Sans Condensed" pitchFamily="2" charset="0"/>
              <a:cs typeface="Open Sans Condensed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0C2AFBD-45BA-9859-9799-2BF47C71B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65" y="2301358"/>
            <a:ext cx="3639942" cy="559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01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FC4B9FE8-8ACB-7407-FA3F-1A4C15C73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77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712AA3B-DEA2-BF9F-1823-EA0B32A24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6400800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1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77F91300-30AF-0469-505F-8B3D12452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22" y="0"/>
            <a:ext cx="6400155" cy="9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56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</TotalTime>
  <Words>498</Words>
  <Application>Microsoft Office PowerPoint</Application>
  <PresentationFormat>Papel A3 (297 x 420 mm)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Open Sans</vt:lpstr>
      <vt:lpstr>Open Sans Condensed</vt:lpstr>
      <vt:lpstr>Open Sans Condensed ExtraBold</vt:lpstr>
      <vt:lpstr>Open Sans Condensed SemiBold</vt:lpstr>
      <vt:lpstr>Open Sans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BIBLIOGRAFIA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apedro.rp@gmail.com</dc:creator>
  <cp:lastModifiedBy>noteTI</cp:lastModifiedBy>
  <cp:revision>14</cp:revision>
  <dcterms:created xsi:type="dcterms:W3CDTF">2025-10-05T18:26:45Z</dcterms:created>
  <dcterms:modified xsi:type="dcterms:W3CDTF">2025-10-09T14:37:06Z</dcterms:modified>
</cp:coreProperties>
</file>